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325" r:id="rId4"/>
    <p:sldId id="281" r:id="rId5"/>
    <p:sldId id="284" r:id="rId6"/>
    <p:sldId id="259" r:id="rId7"/>
    <p:sldId id="285" r:id="rId8"/>
    <p:sldId id="283" r:id="rId9"/>
    <p:sldId id="287" r:id="rId10"/>
    <p:sldId id="288" r:id="rId11"/>
    <p:sldId id="289" r:id="rId12"/>
    <p:sldId id="313" r:id="rId13"/>
    <p:sldId id="290" r:id="rId14"/>
    <p:sldId id="324" r:id="rId15"/>
    <p:sldId id="291" r:id="rId16"/>
    <p:sldId id="292" r:id="rId17"/>
    <p:sldId id="293" r:id="rId18"/>
    <p:sldId id="294" r:id="rId19"/>
    <p:sldId id="267" r:id="rId20"/>
    <p:sldId id="295" r:id="rId21"/>
    <p:sldId id="296" r:id="rId22"/>
    <p:sldId id="299" r:id="rId23"/>
    <p:sldId id="306" r:id="rId24"/>
    <p:sldId id="301" r:id="rId25"/>
    <p:sldId id="319" r:id="rId26"/>
    <p:sldId id="311" r:id="rId27"/>
    <p:sldId id="312" r:id="rId28"/>
    <p:sldId id="302" r:id="rId29"/>
    <p:sldId id="297" r:id="rId30"/>
    <p:sldId id="298" r:id="rId31"/>
    <p:sldId id="273" r:id="rId32"/>
    <p:sldId id="307" r:id="rId33"/>
    <p:sldId id="308" r:id="rId34"/>
    <p:sldId id="303" r:id="rId35"/>
    <p:sldId id="309" r:id="rId36"/>
    <p:sldId id="310" r:id="rId37"/>
    <p:sldId id="304" r:id="rId38"/>
    <p:sldId id="305" r:id="rId39"/>
    <p:sldId id="314" r:id="rId40"/>
    <p:sldId id="323" r:id="rId41"/>
    <p:sldId id="315" r:id="rId42"/>
    <p:sldId id="280" r:id="rId43"/>
    <p:sldId id="316" r:id="rId44"/>
    <p:sldId id="317" r:id="rId45"/>
    <p:sldId id="318" r:id="rId46"/>
    <p:sldId id="321" r:id="rId47"/>
    <p:sldId id="32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49F4-7B18-CD4A-857C-203D2D7DA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4BC9-CEAC-0440-A4DF-9BF9CC04D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8255C-189D-E242-A4F3-92FD3D60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F58E-3153-2147-9F14-DF0C02CF1F1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06939-D67B-EC45-90A7-F106F928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C86F7-0F57-254F-869A-9B90D3BB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130-80E8-7C4A-BFBB-E5F5D2FE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3FB0-B0B4-7149-B27E-AF4AACBF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B8816-AF25-BE4A-9D72-53597446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50F99-2A6D-594B-B57F-EB4DD1B6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F58E-3153-2147-9F14-DF0C02CF1F1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7E232-24D9-3B49-A3F8-AC810C74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48E48-0FE3-EE48-9A1B-E343E90E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130-80E8-7C4A-BFBB-E5F5D2FE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7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BE1653-438B-9347-9D11-C5F6E8D4B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27606-580D-1F49-948E-89D4CF600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89142-8814-8049-9AD6-25873AA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F58E-3153-2147-9F14-DF0C02CF1F1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80032-80DB-F44E-B983-761175C7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7F885-C935-8C4F-941C-3E044A43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130-80E8-7C4A-BFBB-E5F5D2FE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3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B586E-7990-6945-8B05-68DF8489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EB79-DBB6-924B-873F-2B8BAD96B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8E0BE-D21D-1845-B0E4-E21AC513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F58E-3153-2147-9F14-DF0C02CF1F1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ABD31-2BD8-1948-BBF6-86E97598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3A194-DBE5-9342-BE88-18B40C14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130-80E8-7C4A-BFBB-E5F5D2FE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F0DD-19FC-AC46-8380-8A92EDF4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71F7C-07AE-A045-BDCE-B316486E2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357B9-8CB4-9C44-9EC0-8416EB207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F58E-3153-2147-9F14-DF0C02CF1F1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1A238-093B-0D4F-BE60-2713336A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C72FC-FD00-1944-BFEF-F333A4A1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130-80E8-7C4A-BFBB-E5F5D2FE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02FF-FD46-B64B-A095-793A550C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51E57-67BE-E545-801F-DE915194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09F07-6414-C646-AA3B-D927FA1D7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80610-890F-E14F-BBB7-E199DCCF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F58E-3153-2147-9F14-DF0C02CF1F1C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79799-8D5A-B446-82AC-2795F31C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40399-AB5B-4546-8342-2D7DF8DE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130-80E8-7C4A-BFBB-E5F5D2FE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3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CD7E6-E1B6-5042-82A7-7EE79A26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F8E00-D52B-5D41-B93B-7428760C3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2FB11-6685-F045-B93C-2F9DEBD43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337C6-361D-3B41-9833-9A2DAF15E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FE065-04AB-3649-929E-351D3277E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42BDAD-0A19-E540-BFEE-3B85987F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F58E-3153-2147-9F14-DF0C02CF1F1C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F36017-47C7-8A40-8264-69F03076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D1816-3D24-F840-AD3E-B8D7A827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130-80E8-7C4A-BFBB-E5F5D2FE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7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0F1C-D1CE-5948-86F9-9CD51B8A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558605-3597-9C40-8038-D31C8BC8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F58E-3153-2147-9F14-DF0C02CF1F1C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F7B5-8485-844C-91BF-336515CA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5706A-79B4-5346-8B0E-891CCC9C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130-80E8-7C4A-BFBB-E5F5D2FE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2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8D5DD-3149-7346-8572-68EF7851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F58E-3153-2147-9F14-DF0C02CF1F1C}" type="datetimeFigureOut">
              <a:rPr lang="en-US" smtClean="0"/>
              <a:t>3/6/19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02F9D-C513-0B42-ABAA-4370A8AB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59906-7DF6-FD46-AE22-EBC240D4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130-80E8-7C4A-BFBB-E5F5D2FE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6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6CDF-5400-4E49-84BA-9C676D6E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82306-6212-154F-B521-9503BE59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07436-530E-4946-BFD6-9E1119A8C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C7DCB-0589-1740-85AF-BF693D882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F58E-3153-2147-9F14-DF0C02CF1F1C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9167B-8A5F-F147-BADC-F404CCBF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941CD-E05E-4E42-9D8E-8A0408C5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130-80E8-7C4A-BFBB-E5F5D2FE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3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0999-BFEA-8F46-B291-FAC04341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8E2CB2-9F10-554E-967D-3A645F10B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00F92-B0B3-0E49-A09B-F9AF16E25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3D589-F80C-654D-9AF8-413ABD8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F58E-3153-2147-9F14-DF0C02CF1F1C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413DC-5FFC-D948-9828-5C9C9A55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58978-FA8B-204A-A0E5-4892904C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2130-80E8-7C4A-BFBB-E5F5D2FE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8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71D13-449F-ED46-A0CC-27EB18FD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DE913-BF7C-2A49-9E40-D4A9755AF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0D96-E1EC-3B4E-8747-FFDCD0FDA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F58E-3153-2147-9F14-DF0C02CF1F1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9CD7D-0C88-6F4D-8618-8DD1C5A89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63533-BCC4-0843-B3AD-B66D27735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2130-80E8-7C4A-BFBB-E5F5D2FED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0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3686-F9EF-D74D-B941-ED8DF4A12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04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Ano-rectal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Abscesses&amp; Fistulas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8E42D-6FA4-FA43-B9F1-DBB34F1F0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8026"/>
            <a:ext cx="9144000" cy="15039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By: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Ibrahim </a:t>
            </a:r>
            <a:r>
              <a:rPr lang="en-US" sz="3600" b="1" dirty="0" err="1">
                <a:solidFill>
                  <a:srgbClr val="0070C0"/>
                </a:solidFill>
              </a:rPr>
              <a:t>Falih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Noori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3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E77B-82CC-EF4F-8BD6-88306891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179"/>
            <a:ext cx="10515600" cy="87145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Perianal abscess (60%)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172F-7C5D-714E-B7E3-4AB8D834C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84" y="1002632"/>
            <a:ext cx="11613815" cy="585536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Results due to suppuration of anal glands or suppuration of </a:t>
            </a:r>
            <a:r>
              <a:rPr lang="en-US" sz="3200" b="1" dirty="0" err="1"/>
              <a:t>thrombosed</a:t>
            </a:r>
            <a:r>
              <a:rPr lang="en-US" sz="3200" b="1" dirty="0"/>
              <a:t> external pile or any infected perianal condition.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It lies in the region of subcutaneous portion of external </a:t>
            </a:r>
            <a:r>
              <a:rPr lang="en-US" sz="3200" b="1" dirty="0" err="1"/>
              <a:t>sphinecter</a:t>
            </a:r>
            <a:r>
              <a:rPr lang="en-US" sz="3200" b="1" dirty="0"/>
              <a:t>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Clinical features includes severe pain in Perianal region with difficulty to sit.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Tender, smooth,soft swelling in the region.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>
                <a:solidFill>
                  <a:srgbClr val="C00000"/>
                </a:solidFill>
              </a:rPr>
              <a:t>Treatment include:</a:t>
            </a:r>
          </a:p>
          <a:p>
            <a:pPr algn="just">
              <a:buFont typeface="Wingdings" pitchFamily="2" charset="2"/>
              <a:buChar char="Ø薜䀡蒐䀡"/>
            </a:pPr>
            <a:r>
              <a:rPr lang="en-US" sz="3200" b="1" dirty="0"/>
              <a:t> </a:t>
            </a:r>
            <a:r>
              <a:rPr lang="en-US" sz="3200" b="1" dirty="0" err="1"/>
              <a:t>Sitz</a:t>
            </a:r>
            <a:r>
              <a:rPr lang="en-US" sz="3200" b="1" dirty="0"/>
              <a:t> bath, antibiotics,analgesic s,local application of anesthetic agents and laxatives.</a:t>
            </a:r>
          </a:p>
          <a:p>
            <a:pPr algn="just">
              <a:buFont typeface="Wingdings" pitchFamily="2" charset="2"/>
              <a:buChar char="Ø薜䀡蒐䀡"/>
            </a:pPr>
            <a:r>
              <a:rPr lang="en-US" sz="3200" b="1" dirty="0"/>
              <a:t>Drainage under G/A.</a:t>
            </a:r>
          </a:p>
        </p:txBody>
      </p:sp>
    </p:spTree>
    <p:extLst>
      <p:ext uri="{BB962C8B-B14F-4D97-AF65-F5344CB8AC3E}">
        <p14:creationId xmlns:p14="http://schemas.microsoft.com/office/powerpoint/2010/main" val="162052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0074-95AD-094C-A2D3-7E20DFE5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2367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Ischiorectal</a:t>
            </a:r>
            <a:r>
              <a:rPr lang="en-US" b="1" dirty="0">
                <a:solidFill>
                  <a:srgbClr val="C00000"/>
                </a:solidFill>
              </a:rPr>
              <a:t> abscess (30%)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38699-B3B1-2748-A2EF-A3F0B8DA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89" y="902366"/>
            <a:ext cx="11229473" cy="5497765"/>
          </a:xfrm>
        </p:spPr>
        <p:txBody>
          <a:bodyPr/>
          <a:lstStyle/>
          <a:p>
            <a:pPr>
              <a:buFont typeface="Wingdings" pitchFamily="2" charset="2"/>
              <a:buChar char="§薜䀡蒐䀡"/>
            </a:pPr>
            <a:r>
              <a:rPr lang="en-US" sz="3200" b="1" dirty="0">
                <a:solidFill>
                  <a:schemeClr val="accent1"/>
                </a:solidFill>
              </a:rPr>
              <a:t>Surgical anatomy of </a:t>
            </a:r>
            <a:r>
              <a:rPr lang="en-US" sz="3200" b="1" dirty="0" err="1">
                <a:solidFill>
                  <a:schemeClr val="accent1"/>
                </a:solidFill>
              </a:rPr>
              <a:t>ischiorectal</a:t>
            </a:r>
            <a:r>
              <a:rPr lang="en-US" sz="3200" b="1" dirty="0">
                <a:solidFill>
                  <a:schemeClr val="accent1"/>
                </a:solidFill>
              </a:rPr>
              <a:t> fossa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dirty="0"/>
              <a:t> </a:t>
            </a:r>
            <a:r>
              <a:rPr lang="en-US" sz="3200" b="1" dirty="0" err="1"/>
              <a:t>Ischiorectal</a:t>
            </a:r>
            <a:r>
              <a:rPr lang="en-US" sz="3200" b="1" dirty="0"/>
              <a:t> fossa ( pyramidal shape 5 cm depth and 2 cm width) lies between anal skin and </a:t>
            </a:r>
            <a:r>
              <a:rPr lang="en-US" sz="3200" b="1" dirty="0" err="1"/>
              <a:t>levator</a:t>
            </a:r>
            <a:r>
              <a:rPr lang="en-US" sz="3200" b="1" dirty="0"/>
              <a:t> </a:t>
            </a:r>
            <a:r>
              <a:rPr lang="en-US" sz="3200" b="1" dirty="0" err="1"/>
              <a:t>ani</a:t>
            </a:r>
            <a:r>
              <a:rPr lang="en-US" sz="3200" b="1" dirty="0"/>
              <a:t>.</a:t>
            </a:r>
          </a:p>
          <a:p>
            <a:pPr algn="just">
              <a:buFont typeface="Wingdings" pitchFamily="2" charset="2"/>
              <a:buChar char="Ø薜䀡蒐䀡"/>
            </a:pPr>
            <a:r>
              <a:rPr lang="en-US" sz="3200" b="1" dirty="0"/>
              <a:t>Right and left fossa communities with each other.</a:t>
            </a:r>
          </a:p>
          <a:p>
            <a:pPr algn="just">
              <a:buFont typeface="Wingdings" pitchFamily="2" charset="2"/>
              <a:buChar char="Ø薜䀡蒐䀡"/>
            </a:pPr>
            <a:r>
              <a:rPr lang="en-US" sz="3200" b="1" dirty="0"/>
              <a:t>Laterally, it is related to fascia covering obturator </a:t>
            </a:r>
            <a:r>
              <a:rPr lang="en-US" sz="3200" b="1" dirty="0" err="1"/>
              <a:t>internus</a:t>
            </a:r>
            <a:r>
              <a:rPr lang="en-US" sz="3200" b="1" dirty="0"/>
              <a:t>, medially to </a:t>
            </a:r>
            <a:r>
              <a:rPr lang="en-US" sz="3200" b="1" dirty="0" err="1"/>
              <a:t>levator</a:t>
            </a:r>
            <a:r>
              <a:rPr lang="en-US" sz="3200" b="1" dirty="0"/>
              <a:t> </a:t>
            </a:r>
            <a:r>
              <a:rPr lang="en-US" sz="3200" b="1" dirty="0" err="1"/>
              <a:t>ani</a:t>
            </a:r>
            <a:r>
              <a:rPr lang="en-US" sz="3200" b="1" dirty="0"/>
              <a:t> and external sphincter. Posteriorly </a:t>
            </a:r>
            <a:r>
              <a:rPr lang="en-US" sz="3200" b="1" dirty="0" err="1"/>
              <a:t>sacrotuberous</a:t>
            </a:r>
            <a:r>
              <a:rPr lang="en-US" sz="3200" b="1" dirty="0"/>
              <a:t> ligament and gluteus </a:t>
            </a:r>
            <a:r>
              <a:rPr lang="en-US" sz="3200" b="1" dirty="0" err="1"/>
              <a:t>maximus</a:t>
            </a:r>
            <a:r>
              <a:rPr lang="en-US" sz="3200" b="1" dirty="0"/>
              <a:t>.</a:t>
            </a:r>
          </a:p>
          <a:p>
            <a:pPr algn="just">
              <a:buFont typeface="Wingdings" pitchFamily="2" charset="2"/>
              <a:buChar char="Ø薜䀡蒐䀡"/>
            </a:pPr>
            <a:r>
              <a:rPr lang="en-US" sz="3200" b="1" dirty="0"/>
              <a:t>Anteriorly urogenital diaphragm. Below, the floor by skin.</a:t>
            </a:r>
          </a:p>
          <a:p>
            <a:pPr algn="just">
              <a:buFont typeface="Wingdings" pitchFamily="2" charset="2"/>
              <a:buChar char="Ø薜䀡蒐䀡"/>
            </a:pPr>
            <a:r>
              <a:rPr lang="en-US" sz="3200" b="1" dirty="0"/>
              <a:t>Above it is related to lunate fascia and pudendal </a:t>
            </a:r>
            <a:r>
              <a:rPr lang="en-US" sz="3200" b="1" dirty="0" err="1"/>
              <a:t>neurovascular</a:t>
            </a:r>
            <a:r>
              <a:rPr lang="en-US" sz="3200" b="1" dirty="0"/>
              <a:t> bundle in pudendal canal ( Alcock’s canal)</a:t>
            </a:r>
          </a:p>
          <a:p>
            <a:pPr>
              <a:buFont typeface="Wingdings" pitchFamily="2" charset="2"/>
              <a:buChar char="Ø薜䀡蒐䀡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9BBE2-60DF-054D-8F45-E46F92F5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36316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Ischiorectal</a:t>
            </a:r>
            <a:r>
              <a:rPr lang="en-US" b="1" dirty="0">
                <a:solidFill>
                  <a:srgbClr val="C00000"/>
                </a:solidFill>
              </a:rPr>
              <a:t> fossa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97F777-1A5E-9542-959E-BBEAEAE21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211" y="1136317"/>
            <a:ext cx="9174077" cy="54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6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5A79C-4BF3-E245-8672-CE98EDC5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306" y="33421"/>
            <a:ext cx="10515600" cy="935790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Ischiorectal</a:t>
            </a:r>
            <a:r>
              <a:rPr lang="en-US" b="1" dirty="0">
                <a:solidFill>
                  <a:srgbClr val="C00000"/>
                </a:solidFill>
              </a:rPr>
              <a:t> abscess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9AD05-6C4C-8A40-8359-500345116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19" y="701842"/>
            <a:ext cx="11546974" cy="615615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It is due to extension of low </a:t>
            </a:r>
            <a:r>
              <a:rPr lang="en-US" sz="3200" b="1" dirty="0" err="1"/>
              <a:t>intermuscular</a:t>
            </a:r>
            <a:r>
              <a:rPr lang="en-US" sz="3200" b="1" dirty="0"/>
              <a:t> anal abscess laterally through </a:t>
            </a:r>
            <a:r>
              <a:rPr lang="en-US" sz="3200" b="1" dirty="0" err="1"/>
              <a:t>rhe</a:t>
            </a:r>
            <a:r>
              <a:rPr lang="en-US" sz="3200" b="1" dirty="0"/>
              <a:t> external anal </a:t>
            </a:r>
            <a:r>
              <a:rPr lang="en-US" sz="3200" b="1" dirty="0" err="1"/>
              <a:t>sphinecter</a:t>
            </a:r>
            <a:r>
              <a:rPr lang="en-US" sz="3200" b="1" dirty="0"/>
              <a:t>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It can be blood or lymphatic born.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Fat in the fossa is more prone for infection because it is least vascularized.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Fossa communities with that of opposite side through </a:t>
            </a:r>
            <a:r>
              <a:rPr lang="en-US" sz="3200" b="1" dirty="0" err="1"/>
              <a:t>postsphincteric</a:t>
            </a:r>
            <a:r>
              <a:rPr lang="en-US" sz="3200" b="1" dirty="0"/>
              <a:t> space and so horse- shoe like abscess can occur.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Presents as tender, indurated, brawny swelling in the skin over the </a:t>
            </a:r>
            <a:r>
              <a:rPr lang="en-US" sz="3200" b="1" dirty="0" err="1"/>
              <a:t>ischiorectal</a:t>
            </a:r>
            <a:r>
              <a:rPr lang="en-US" sz="3200" b="1" dirty="0"/>
              <a:t> fossa with high fever.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Swelling is not well localized and fluctuation is </a:t>
            </a:r>
            <a:r>
              <a:rPr lang="en-US" sz="3200" b="1" dirty="0" err="1"/>
              <a:t>abscent</a:t>
            </a:r>
            <a:r>
              <a:rPr lang="en-US" sz="3200" b="1" dirty="0"/>
              <a:t>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Treatment is drainage under G/A in lithotomy position through a cruciate incision with </a:t>
            </a:r>
            <a:r>
              <a:rPr lang="en-US" sz="3200" b="1" dirty="0" err="1"/>
              <a:t>deroofing</a:t>
            </a:r>
            <a:r>
              <a:rPr lang="en-US" sz="3200" b="1" dirty="0"/>
              <a:t> . Pus is sent for C/S.</a:t>
            </a:r>
          </a:p>
        </p:txBody>
      </p:sp>
    </p:spTree>
    <p:extLst>
      <p:ext uri="{BB962C8B-B14F-4D97-AF65-F5344CB8AC3E}">
        <p14:creationId xmlns:p14="http://schemas.microsoft.com/office/powerpoint/2010/main" val="339901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1B3E-D4B0-3542-BC5F-53DCAC16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816"/>
            <a:ext cx="10515600" cy="106947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Cruciate incision and </a:t>
            </a:r>
            <a:r>
              <a:rPr lang="en-US" b="1" dirty="0" err="1">
                <a:solidFill>
                  <a:schemeClr val="accent1"/>
                </a:solidFill>
              </a:rPr>
              <a:t>deroofing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4DB3C2-1564-3D4B-A90F-945C70ED0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974" y="1253290"/>
            <a:ext cx="9474868" cy="53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89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2EE5-2854-8547-A2C1-DAC934C1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2500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Submucous</a:t>
            </a:r>
            <a:r>
              <a:rPr lang="en-US" b="1" dirty="0">
                <a:solidFill>
                  <a:srgbClr val="C00000"/>
                </a:solidFill>
              </a:rPr>
              <a:t> abscess.(5%)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BC70-10C7-E445-90C2-0D64F0AA9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2501"/>
            <a:ext cx="10936037" cy="563144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It occurs above the dentate line, which can be drained with sinus forceps, through a proctoscope.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Presents as aching pain in the </a:t>
            </a:r>
            <a:r>
              <a:rPr lang="en-US" sz="3200" b="1" dirty="0" err="1"/>
              <a:t>anorectum</a:t>
            </a:r>
            <a:r>
              <a:rPr lang="en-US" sz="3200" b="1" dirty="0"/>
              <a:t> with significant perineal discomfort.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On DRE: tender , soft, smooth swelling in the lower rectum and anal canal.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It may be missed clinically as there is no obvious swelling externally.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/>
              <a:t>Treatment is proper antibiotics, incision and drainage under G/A.</a:t>
            </a:r>
          </a:p>
        </p:txBody>
      </p:sp>
    </p:spTree>
    <p:extLst>
      <p:ext uri="{BB962C8B-B14F-4D97-AF65-F5344CB8AC3E}">
        <p14:creationId xmlns:p14="http://schemas.microsoft.com/office/powerpoint/2010/main" val="301696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DEF8-992C-1743-8E24-976334F5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63" y="238233"/>
            <a:ext cx="10515600" cy="881374"/>
          </a:xfrm>
        </p:spPr>
        <p:txBody>
          <a:bodyPr>
            <a:noAutofit/>
          </a:bodyPr>
          <a:lstStyle/>
          <a:p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err="1">
                <a:solidFill>
                  <a:srgbClr val="C00000"/>
                </a:solidFill>
              </a:rPr>
              <a:t>Pelvirectal</a:t>
            </a:r>
            <a:r>
              <a:rPr lang="en-US" b="1" dirty="0">
                <a:solidFill>
                  <a:srgbClr val="C00000"/>
                </a:solidFill>
              </a:rPr>
              <a:t> abscess. (5%)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A5856-D883-EE49-8D72-06BE75691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32" y="1119607"/>
            <a:ext cx="11563684" cy="523039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薜䀡蒐䀡"/>
            </a:pPr>
            <a:r>
              <a:rPr lang="en-US" sz="3200" b="1" dirty="0">
                <a:latin typeface="+mj-lt"/>
              </a:rPr>
              <a:t>It is situated between the upper surface of </a:t>
            </a:r>
            <a:r>
              <a:rPr lang="en-US" sz="3200" b="1" dirty="0" err="1">
                <a:latin typeface="+mj-lt"/>
              </a:rPr>
              <a:t>levator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ani</a:t>
            </a:r>
            <a:r>
              <a:rPr lang="en-US" sz="3200" b="1" dirty="0">
                <a:latin typeface="+mj-lt"/>
              </a:rPr>
              <a:t> and pelvic peritoneum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>
                <a:latin typeface="+mj-lt"/>
              </a:rPr>
              <a:t>It is almost like pelvic abscess occurs secondary to appendicitis , </a:t>
            </a:r>
            <a:r>
              <a:rPr lang="en-US" sz="3200" b="1" dirty="0" err="1">
                <a:latin typeface="+mj-lt"/>
              </a:rPr>
              <a:t>salpangitis</a:t>
            </a:r>
            <a:r>
              <a:rPr lang="en-US" sz="3200" b="1" dirty="0">
                <a:latin typeface="+mj-lt"/>
              </a:rPr>
              <a:t>, diverticulitis and Crohn’s disease.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>
                <a:latin typeface="+mj-lt"/>
              </a:rPr>
              <a:t>U/S abdomen is done to rule out the pelvic pathology.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200" b="1" dirty="0">
                <a:latin typeface="+mj-lt"/>
              </a:rPr>
              <a:t>Treatment accordingly after thorough investigations for diabetes, Crohn’s and other condition</a:t>
            </a:r>
          </a:p>
          <a:p>
            <a:pPr algn="just">
              <a:buFont typeface="Wingdings" pitchFamily="2" charset="2"/>
              <a:buChar char="§薜䀡蒐䀡"/>
            </a:pP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536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3586-642A-6E40-9F33-8942F5E0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105"/>
            <a:ext cx="10515600" cy="83552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Complications of anorectal abscess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F1DE2-2051-544A-988D-C63F37AE4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3" y="1370263"/>
            <a:ext cx="11487483" cy="51468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薜䀡蒐䀡"/>
            </a:pPr>
            <a:r>
              <a:rPr lang="en-US" sz="4000" dirty="0"/>
              <a:t>Recurrent abscess formation</a:t>
            </a:r>
          </a:p>
          <a:p>
            <a:pPr>
              <a:buFont typeface="Wingdings" pitchFamily="2" charset="2"/>
              <a:buChar char="Ø薜䀡蒐䀡"/>
            </a:pPr>
            <a:r>
              <a:rPr lang="en-US" sz="4000" dirty="0"/>
              <a:t>Fistula formation.</a:t>
            </a:r>
          </a:p>
        </p:txBody>
      </p:sp>
    </p:spTree>
    <p:extLst>
      <p:ext uri="{BB962C8B-B14F-4D97-AF65-F5344CB8AC3E}">
        <p14:creationId xmlns:p14="http://schemas.microsoft.com/office/powerpoint/2010/main" val="1171758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485D3-A99C-EF45-81BA-0CA3EB81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350921" y="534737"/>
            <a:ext cx="5230394" cy="116256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Perianal abscess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0C8063-B309-FC4A-9C7F-2A414517F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51711"/>
            <a:ext cx="5183188" cy="1045592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</a:rPr>
              <a:t>Ischiorectal</a:t>
            </a:r>
            <a:r>
              <a:rPr lang="en-US" sz="3200" dirty="0">
                <a:solidFill>
                  <a:srgbClr val="C00000"/>
                </a:solidFill>
              </a:rPr>
              <a:t> abscess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7C35825-3C3B-3B4E-9168-768228A186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7238" y="2055396"/>
            <a:ext cx="5364078" cy="4662235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88AF6F9-DCB4-D340-B05A-398F8E92CF5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055396"/>
            <a:ext cx="5625432" cy="45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9D7966-B664-C444-841E-DE8834048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1">
                    <a:lumMod val="75000"/>
                  </a:schemeClr>
                </a:solidFill>
              </a:rPr>
              <a:t>Fistula in </a:t>
            </a:r>
            <a:r>
              <a:rPr lang="en-US" sz="6600" b="1" dirty="0" err="1">
                <a:solidFill>
                  <a:schemeClr val="accent1">
                    <a:lumMod val="75000"/>
                  </a:schemeClr>
                </a:solidFill>
              </a:rPr>
              <a:t>Ano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5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4485-9B36-4E43-8F26-2F3CF252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396"/>
            <a:ext cx="10515600" cy="71855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Pathophysiology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75F5A-E12D-6A48-AFDA-EB8E86E2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21" y="1119605"/>
            <a:ext cx="11446711" cy="551447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ꖜ䀩꒐䀩"/>
            </a:pPr>
            <a:r>
              <a:rPr lang="en-US" sz="3600" b="1" i="0" dirty="0" err="1">
                <a:effectLst/>
                <a:latin typeface="+mj-lt"/>
              </a:rPr>
              <a:t>Perirectal</a:t>
            </a:r>
            <a:r>
              <a:rPr lang="en-US" sz="3600" b="1" i="0" dirty="0">
                <a:effectLst/>
                <a:latin typeface="+mj-lt"/>
              </a:rPr>
              <a:t> abscesses and fistulas represent anorectal disorders arising predominantly (~90% of cases) from the obstruction of anal crypts glands.</a:t>
            </a:r>
            <a:endParaRPr lang="en-US" sz="3600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§ꖜ䀩꒐䀩"/>
            </a:pPr>
            <a:r>
              <a:rPr lang="en-US" sz="3600" b="1" i="0" dirty="0">
                <a:effectLst/>
                <a:latin typeface="+mj-lt"/>
              </a:rPr>
              <a:t>Infection of the  static glandular secretions results in suppuration and abscess formation within the anal gland.</a:t>
            </a:r>
          </a:p>
          <a:p>
            <a:pPr algn="just">
              <a:buFont typeface="Wingdings" pitchFamily="2" charset="2"/>
              <a:buChar char="§ꖜ䀩꒐䀩"/>
            </a:pPr>
            <a:endParaRPr lang="en-US" sz="3600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§ꖜ䀩꒐䀩"/>
            </a:pPr>
            <a:r>
              <a:rPr lang="en-US" sz="3600" b="1" i="0" dirty="0">
                <a:effectLst/>
                <a:latin typeface="+mj-lt"/>
              </a:rPr>
              <a:t>Typically, the abscess forms initially in the </a:t>
            </a:r>
            <a:r>
              <a:rPr lang="en-US" sz="3600" b="1" i="0" dirty="0" err="1">
                <a:effectLst/>
                <a:latin typeface="+mj-lt"/>
              </a:rPr>
              <a:t>intersphincteric</a:t>
            </a:r>
            <a:r>
              <a:rPr lang="en-US" sz="3600" b="1" i="0" dirty="0">
                <a:effectLst/>
                <a:latin typeface="+mj-lt"/>
              </a:rPr>
              <a:t> space and then spreads along adjacent potential spaces..</a:t>
            </a:r>
            <a:endParaRPr lang="en-US" sz="3600" b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4338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82F9-5B90-7C49-A50F-09BBD892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579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Fistula in </a:t>
            </a:r>
            <a:r>
              <a:rPr lang="en-US" sz="4800" b="1" dirty="0" err="1">
                <a:solidFill>
                  <a:schemeClr val="accent1"/>
                </a:solidFill>
              </a:rPr>
              <a:t>ano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0FB73-0B02-8B4A-B5AF-0CA977719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31" y="935790"/>
            <a:ext cx="11480131" cy="524117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薜䀡蒐䀡"/>
            </a:pPr>
            <a:r>
              <a:rPr lang="en-US" sz="3600" b="1" dirty="0"/>
              <a:t>It is an abnormal track lined by granulation tissue which connects perianal skin externally to anal canal, </a:t>
            </a:r>
            <a:r>
              <a:rPr lang="en-US" sz="3600" b="1" dirty="0" err="1"/>
              <a:t>anorectum</a:t>
            </a:r>
            <a:r>
              <a:rPr lang="en-US" sz="3600" b="1" dirty="0"/>
              <a:t>, or rectum deeply.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600" b="1" dirty="0"/>
              <a:t>It is usually occurs in a pre-existing anorectal abscess which bursts spontaneously.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600" b="1" dirty="0"/>
              <a:t>Other causes include: tuberculosis, carcinoma, Crohn’s disease, ulcerative colitis, </a:t>
            </a:r>
            <a:r>
              <a:rPr lang="en-US" sz="3600" b="1" dirty="0" err="1"/>
              <a:t>lymphogranuloma</a:t>
            </a:r>
            <a:r>
              <a:rPr lang="en-US" sz="3600" b="1" dirty="0"/>
              <a:t> </a:t>
            </a:r>
            <a:r>
              <a:rPr lang="en-US" sz="3600" b="1" dirty="0" err="1"/>
              <a:t>venerum</a:t>
            </a:r>
            <a:r>
              <a:rPr lang="en-US" sz="3600" b="1" dirty="0"/>
              <a:t>, </a:t>
            </a:r>
            <a:r>
              <a:rPr lang="en-US" sz="3600" b="1" dirty="0" err="1"/>
              <a:t>hydraadentis</a:t>
            </a:r>
            <a:r>
              <a:rPr lang="en-US" sz="3600" b="1" dirty="0"/>
              <a:t> </a:t>
            </a:r>
            <a:r>
              <a:rPr lang="en-US" sz="3600" b="1" dirty="0" err="1"/>
              <a:t>suppuritiva</a:t>
            </a:r>
            <a:r>
              <a:rPr lang="en-US" sz="3600" b="1" dirty="0"/>
              <a:t> and traumatic</a:t>
            </a:r>
          </a:p>
          <a:p>
            <a:pPr algn="just">
              <a:buFont typeface="Wingdings" pitchFamily="2" charset="2"/>
              <a:buChar char="§薜䀡蒐䀡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93986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CEC9-C388-3144-B81C-39777CDF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395"/>
            <a:ext cx="10515600" cy="80503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Classifications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6D6B01-B6D6-4140-A107-8C638042C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868" y="1102895"/>
            <a:ext cx="11346448" cy="54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85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D704BA-B6FC-664A-A3A2-FFED48B9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95" y="183816"/>
            <a:ext cx="10276973" cy="614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0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21D580-426A-9946-B6E0-573EAA70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105"/>
            <a:ext cx="10515600" cy="88565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Parks classification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EB8C4D-2417-4243-9FD6-C91DC60E1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11" y="1052764"/>
            <a:ext cx="11480131" cy="546434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֜䀈Ґ䀈"/>
            </a:pPr>
            <a:r>
              <a:rPr lang="en-US" sz="3600" b="1" i="0" dirty="0">
                <a:effectLst/>
                <a:latin typeface="Helvetica" pitchFamily="2" charset="0"/>
              </a:rPr>
              <a:t>is the one most commonly used for </a:t>
            </a:r>
            <a:r>
              <a:rPr lang="en-US" sz="3600" b="1" i="0" dirty="0" err="1">
                <a:effectLst/>
                <a:latin typeface="Helvetica" pitchFamily="2" charset="0"/>
              </a:rPr>
              <a:t>fistula-in-ano</a:t>
            </a:r>
            <a:r>
              <a:rPr lang="en-US" sz="3600" b="1" i="0" dirty="0">
                <a:effectLst/>
                <a:latin typeface="Helvetica" pitchFamily="2" charset="0"/>
              </a:rPr>
              <a:t>. </a:t>
            </a:r>
            <a:endParaRPr lang="en-US" sz="3600" b="1" dirty="0">
              <a:effectLst/>
            </a:endParaRPr>
          </a:p>
          <a:p>
            <a:pPr algn="just">
              <a:buFont typeface="Wingdings" pitchFamily="2" charset="2"/>
              <a:buChar char="§֜䀈Ґ䀈"/>
            </a:pPr>
            <a:r>
              <a:rPr lang="en-US" sz="3600" b="1" i="0" dirty="0">
                <a:effectLst/>
                <a:latin typeface="Helvetica" pitchFamily="2" charset="0"/>
              </a:rPr>
              <a:t>This system  defines four types of </a:t>
            </a:r>
            <a:r>
              <a:rPr lang="en-US" sz="3600" b="1" i="0" dirty="0" err="1">
                <a:effectLst/>
                <a:latin typeface="Helvetica" pitchFamily="2" charset="0"/>
              </a:rPr>
              <a:t>fistula-in-ano</a:t>
            </a:r>
            <a:r>
              <a:rPr lang="en-US" sz="3600" b="1" i="0" dirty="0">
                <a:effectLst/>
                <a:latin typeface="Helvetica" pitchFamily="2" charset="0"/>
              </a:rPr>
              <a:t> that result from </a:t>
            </a:r>
            <a:r>
              <a:rPr lang="en-US" sz="3600" b="1" i="0" dirty="0" err="1">
                <a:effectLst/>
                <a:latin typeface="Helvetica" pitchFamily="2" charset="0"/>
              </a:rPr>
              <a:t>cryptoglandular</a:t>
            </a:r>
            <a:r>
              <a:rPr lang="en-US" sz="3600" b="1" i="0" dirty="0">
                <a:effectLst/>
                <a:latin typeface="Helvetica" pitchFamily="2" charset="0"/>
              </a:rPr>
              <a:t> infections, as follows</a:t>
            </a:r>
            <a:r>
              <a:rPr lang="en-US" sz="3600" b="1" dirty="0">
                <a:latin typeface="Helvetica" pitchFamily="2" charset="0"/>
              </a:rPr>
              <a:t>:</a:t>
            </a:r>
            <a:endParaRPr lang="en-US" sz="3600" b="1" dirty="0">
              <a:effectLst/>
            </a:endParaRPr>
          </a:p>
          <a:p>
            <a:pPr algn="just">
              <a:buFont typeface="Wingdings" pitchFamily="2" charset="2"/>
              <a:buChar char="Ø֜䀈Ґ䀈"/>
            </a:pPr>
            <a:r>
              <a:rPr lang="en-US" sz="3600" b="1" i="0" dirty="0" err="1">
                <a:solidFill>
                  <a:srgbClr val="C00000"/>
                </a:solidFill>
                <a:effectLst/>
                <a:latin typeface="Helvetica" pitchFamily="2" charset="0"/>
              </a:rPr>
              <a:t>Intersphincteric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Helvetica" pitchFamily="2" charset="0"/>
              </a:rPr>
              <a:t> (70%)</a:t>
            </a:r>
            <a:endParaRPr lang="en-US" sz="3600" b="1" dirty="0">
              <a:solidFill>
                <a:srgbClr val="C00000"/>
              </a:solidFill>
              <a:effectLst/>
            </a:endParaRPr>
          </a:p>
          <a:p>
            <a:pPr algn="just">
              <a:buFont typeface="Wingdings" pitchFamily="2" charset="2"/>
              <a:buChar char="Ø֜䀈Ґ䀈"/>
            </a:pPr>
            <a:r>
              <a:rPr lang="en-US" sz="3600" b="1" i="0" dirty="0" err="1">
                <a:solidFill>
                  <a:srgbClr val="C00000"/>
                </a:solidFill>
                <a:effectLst/>
                <a:latin typeface="Helvetica" pitchFamily="2" charset="0"/>
              </a:rPr>
              <a:t>Transsphincteric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Helvetica" pitchFamily="2" charset="0"/>
              </a:rPr>
              <a:t> (25%)</a:t>
            </a:r>
            <a:endParaRPr lang="en-US" sz="3600" b="1" dirty="0">
              <a:solidFill>
                <a:srgbClr val="C00000"/>
              </a:solidFill>
              <a:effectLst/>
            </a:endParaRPr>
          </a:p>
          <a:p>
            <a:pPr algn="just">
              <a:buFont typeface="Wingdings" pitchFamily="2" charset="2"/>
              <a:buChar char="Ø֜䀈Ґ䀈"/>
            </a:pPr>
            <a:r>
              <a:rPr lang="en-US" sz="3600" b="1" i="0" dirty="0" err="1">
                <a:solidFill>
                  <a:srgbClr val="C00000"/>
                </a:solidFill>
                <a:effectLst/>
                <a:latin typeface="Helvetica" pitchFamily="2" charset="0"/>
              </a:rPr>
              <a:t>Suprasphincteric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Helvetica" pitchFamily="2" charset="0"/>
              </a:rPr>
              <a:t> (4%)</a:t>
            </a:r>
            <a:endParaRPr lang="en-US" sz="3600" b="1" dirty="0">
              <a:solidFill>
                <a:srgbClr val="C00000"/>
              </a:solidFill>
              <a:effectLst/>
            </a:endParaRPr>
          </a:p>
          <a:p>
            <a:pPr algn="just">
              <a:buFont typeface="Wingdings" pitchFamily="2" charset="2"/>
              <a:buChar char="Ø֜䀈Ґ䀈"/>
            </a:pPr>
            <a:r>
              <a:rPr lang="en-US" sz="3600" b="1" i="0" dirty="0" err="1">
                <a:solidFill>
                  <a:srgbClr val="C00000"/>
                </a:solidFill>
                <a:effectLst/>
                <a:latin typeface="Helvetica" pitchFamily="2" charset="0"/>
              </a:rPr>
              <a:t>Extrasphincteric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Helvetica" pitchFamily="2" charset="0"/>
              </a:rPr>
              <a:t> (1%)</a:t>
            </a:r>
            <a:endParaRPr lang="en-US" sz="3600" b="1" dirty="0">
              <a:solidFill>
                <a:srgbClr val="C00000"/>
              </a:solidFill>
              <a:effectLst/>
            </a:endParaRPr>
          </a:p>
          <a:p>
            <a:pPr algn="just">
              <a:buFont typeface="Wingdings" pitchFamily="2" charset="2"/>
              <a:buChar char="Ø֜䀈Ґ䀈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37875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C469-CADB-8445-9996-4BF97E47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83"/>
            <a:ext cx="10515600" cy="852237"/>
          </a:xfrm>
        </p:spPr>
        <p:txBody>
          <a:bodyPr/>
          <a:lstStyle/>
          <a:p>
            <a:r>
              <a:rPr lang="en-US" dirty="0"/>
              <a:t>Park’s classification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AEB0B7-802C-4D48-B83B-5DC2802DD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580" y="985920"/>
            <a:ext cx="8288420" cy="56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91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ED697F-0116-EF49-BB6B-224D8855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99" y="284079"/>
            <a:ext cx="9894637" cy="636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83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194868-45DA-7545-B068-5B295B5A2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99D22E-BAC7-6D45-8AA5-15D214845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1287487-EBD0-A646-BF86-3499B21567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39969" y="2505075"/>
            <a:ext cx="5047649" cy="3684588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1289C02-25AA-4D4A-BE80-7A07BE9569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52763" y="2505075"/>
            <a:ext cx="4812632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6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4A7E0-1846-994D-B8FB-543FAA62E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6975"/>
            <a:ext cx="5157787" cy="90236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Fistula in </a:t>
            </a:r>
            <a:r>
              <a:rPr lang="en-US" sz="2800" dirty="0" err="1"/>
              <a:t>ano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C71D0-ACBC-E441-80F7-E1F57940A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4570" y="116974"/>
            <a:ext cx="5183188" cy="90236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Horseshoe posterior anal fistulas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3BC292-8F00-A54B-AA80-733CC0273F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7" y="1370264"/>
            <a:ext cx="4741529" cy="533065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0C032F-67F8-694D-B60C-85EF2048B8B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34605" y="1370264"/>
            <a:ext cx="5163553" cy="53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47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6ACA-AECA-1C43-8E0E-40E64E1B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394"/>
            <a:ext cx="10515600" cy="105276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accent1"/>
                </a:solidFill>
              </a:rPr>
              <a:t>Goodsall’s</a:t>
            </a:r>
            <a:r>
              <a:rPr lang="en-US" sz="4800" b="1" dirty="0">
                <a:solidFill>
                  <a:schemeClr val="accent1"/>
                </a:solidFill>
              </a:rPr>
              <a:t> rule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2B45BA-C087-464E-A5AE-4C4C0CD73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03157"/>
            <a:ext cx="10778290" cy="54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36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13A7AF-99B7-B949-85C6-4D7CE196A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84" y="116975"/>
            <a:ext cx="8940131" cy="64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6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BB82-475D-C243-9030-2CB31CFE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527"/>
            <a:ext cx="10515600" cy="85516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Incidence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64435D-CFD8-4246-B921-A5FB07B6C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133" y="1203158"/>
            <a:ext cx="10845130" cy="54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04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18FB2E-A20A-8345-AA9B-57053892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421" y="417763"/>
            <a:ext cx="8572499" cy="5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76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DB17-46DB-2C45-BAE5-3DBCADFA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61" y="1745853"/>
            <a:ext cx="10515600" cy="243739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E796A-DEEB-974D-8537-7B28AD92D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39556"/>
            <a:ext cx="10297361" cy="64088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Goodsall</a:t>
            </a:r>
            <a:r>
              <a:rPr lang="en-US" sz="2800" b="1" dirty="0">
                <a:solidFill>
                  <a:srgbClr val="C00000"/>
                </a:solidFill>
              </a:rPr>
              <a:t> rule: Anterior fistulas  are having straight track. Posterior fistulas are having curved  track with internal opening in the posterior midline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90A92E-17AC-7140-99D6-138DCC2ED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6" y="533640"/>
            <a:ext cx="6466975" cy="4596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DDFE44-2748-7942-97A8-4599617DC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431" y="533640"/>
            <a:ext cx="5501437" cy="434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76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864A-C987-3B48-BB75-C4F4C9233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84"/>
            <a:ext cx="10515600" cy="66842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Clinical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045B6-1222-F749-9B00-26CFF1D0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1" y="802105"/>
            <a:ext cx="10515600" cy="5581316"/>
          </a:xfrm>
        </p:spPr>
        <p:txBody>
          <a:bodyPr/>
          <a:lstStyle/>
          <a:p>
            <a:pPr>
              <a:buFont typeface="Wingdings" pitchFamily="2" charset="2"/>
              <a:buChar char="§֜䀈Ґ䀈"/>
            </a:pPr>
            <a:r>
              <a:rPr lang="en-US" sz="3600" b="0" i="0" dirty="0">
                <a:solidFill>
                  <a:srgbClr val="C00000"/>
                </a:solidFill>
                <a:effectLst/>
                <a:latin typeface="Helvetica" pitchFamily="2" charset="0"/>
              </a:rPr>
              <a:t>History</a:t>
            </a:r>
          </a:p>
          <a:p>
            <a:pPr>
              <a:buFont typeface="Wingdings" pitchFamily="2" charset="2"/>
              <a:buChar char="Ø֜䀈Ґ䀈"/>
            </a:pPr>
            <a:r>
              <a:rPr lang="en-US" sz="3200" b="1" i="0" dirty="0">
                <a:effectLst/>
                <a:latin typeface="Helvetica" pitchFamily="2" charset="0"/>
              </a:rPr>
              <a:t>Perianal discharge</a:t>
            </a:r>
            <a:endParaRPr lang="en-US" sz="3200" b="1" dirty="0">
              <a:effectLst/>
            </a:endParaRPr>
          </a:p>
          <a:p>
            <a:pPr>
              <a:buFont typeface="Wingdings" pitchFamily="2" charset="2"/>
              <a:buChar char="Ø֜䀈Ґ䀈"/>
            </a:pPr>
            <a:r>
              <a:rPr lang="en-US" sz="3200" b="1" i="0" dirty="0">
                <a:effectLst/>
                <a:latin typeface="Helvetica" pitchFamily="2" charset="0"/>
              </a:rPr>
              <a:t>Pain</a:t>
            </a:r>
            <a:endParaRPr lang="en-US" sz="3200" b="1" dirty="0">
              <a:effectLst/>
            </a:endParaRPr>
          </a:p>
          <a:p>
            <a:pPr>
              <a:buFont typeface="Wingdings" pitchFamily="2" charset="2"/>
              <a:buChar char="Ø֜䀈Ґ䀈"/>
            </a:pPr>
            <a:r>
              <a:rPr lang="en-US" sz="3200" b="1" i="0" dirty="0">
                <a:effectLst/>
                <a:latin typeface="Helvetica" pitchFamily="2" charset="0"/>
              </a:rPr>
              <a:t>Swelling</a:t>
            </a:r>
            <a:endParaRPr lang="en-US" sz="3200" b="1" dirty="0">
              <a:effectLst/>
            </a:endParaRPr>
          </a:p>
          <a:p>
            <a:pPr>
              <a:buFont typeface="Wingdings" pitchFamily="2" charset="2"/>
              <a:buChar char="Ø֜䀈Ґ䀈"/>
            </a:pPr>
            <a:r>
              <a:rPr lang="en-US" sz="3200" b="1" i="0" dirty="0">
                <a:effectLst/>
                <a:latin typeface="Helvetica" pitchFamily="2" charset="0"/>
              </a:rPr>
              <a:t>Bleeding</a:t>
            </a:r>
            <a:endParaRPr lang="en-US" sz="3200" b="1" dirty="0">
              <a:effectLst/>
            </a:endParaRPr>
          </a:p>
          <a:p>
            <a:pPr>
              <a:buFont typeface="Wingdings" pitchFamily="2" charset="2"/>
              <a:buChar char="Ø֜䀈Ґ䀈"/>
            </a:pPr>
            <a:r>
              <a:rPr lang="en-US" sz="3200" b="1" i="0" dirty="0">
                <a:effectLst/>
                <a:latin typeface="Helvetica" pitchFamily="2" charset="0"/>
              </a:rPr>
              <a:t>Diarrhea</a:t>
            </a:r>
            <a:endParaRPr lang="en-US" sz="3200" b="1" dirty="0">
              <a:effectLst/>
            </a:endParaRPr>
          </a:p>
          <a:p>
            <a:pPr>
              <a:buFont typeface="Wingdings" pitchFamily="2" charset="2"/>
              <a:buChar char="Ø֜䀈Ґ䀈"/>
            </a:pPr>
            <a:r>
              <a:rPr lang="en-US" sz="3200" b="1" i="0" dirty="0">
                <a:effectLst/>
                <a:latin typeface="Helvetica" pitchFamily="2" charset="0"/>
              </a:rPr>
              <a:t>Skin excoriation</a:t>
            </a:r>
            <a:endParaRPr lang="en-US" sz="3200" b="1" dirty="0">
              <a:effectLst/>
            </a:endParaRPr>
          </a:p>
          <a:p>
            <a:pPr>
              <a:buFont typeface="Wingdings" pitchFamily="2" charset="2"/>
              <a:buChar char="Ø֜䀈Ґ䀈"/>
            </a:pPr>
            <a:r>
              <a:rPr lang="en-US" sz="3200" b="1" i="0" dirty="0">
                <a:effectLst/>
                <a:latin typeface="Helvetica" pitchFamily="2" charset="0"/>
              </a:rPr>
              <a:t>External opening</a:t>
            </a:r>
            <a:endParaRPr lang="en-US" sz="3200" b="1" dirty="0">
              <a:effectLst/>
            </a:endParaRPr>
          </a:p>
          <a:p>
            <a:pPr>
              <a:buFont typeface="Wingdings" pitchFamily="2" charset="2"/>
              <a:buChar char="Ø֜䀈Ґ䀈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72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A45E9-C1DD-2147-8038-2862033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65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95ECF-1129-B046-9FD3-693AAF9FD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763" y="885659"/>
            <a:ext cx="11229473" cy="5681578"/>
          </a:xfrm>
        </p:spPr>
        <p:txBody>
          <a:bodyPr/>
          <a:lstStyle/>
          <a:p>
            <a:pPr>
              <a:buFont typeface="Wingdings" pitchFamily="2" charset="2"/>
              <a:buChar char="§֜䀈Ґ䀈"/>
            </a:pPr>
            <a:r>
              <a:rPr lang="en-US" sz="3200" b="1" i="0" dirty="0">
                <a:solidFill>
                  <a:srgbClr val="C00000"/>
                </a:solidFill>
                <a:effectLst/>
                <a:latin typeface="Helvetica" pitchFamily="2" charset="0"/>
              </a:rPr>
              <a:t>Physical findings are the mainstay of diagnosis.</a:t>
            </a:r>
            <a:endParaRPr lang="en-US" sz="3200" b="1" dirty="0">
              <a:solidFill>
                <a:srgbClr val="C00000"/>
              </a:solidFill>
              <a:effectLst/>
            </a:endParaRPr>
          </a:p>
          <a:p>
            <a:pPr algn="just">
              <a:buFont typeface="Wingdings" pitchFamily="2" charset="2"/>
              <a:buChar char="Ø֜䀈Ґ䀈"/>
            </a:pPr>
            <a:r>
              <a:rPr lang="en-US" sz="3200" b="1" i="0" dirty="0">
                <a:effectLst/>
                <a:latin typeface="Helvetica" pitchFamily="2" charset="0"/>
              </a:rPr>
              <a:t>An external opening that appears as an open sinus or elevation of granulation tissue.</a:t>
            </a:r>
          </a:p>
          <a:p>
            <a:pPr algn="just">
              <a:buFont typeface="Wingdings" pitchFamily="2" charset="2"/>
              <a:buChar char="Ø֜䀈Ґ䀈"/>
            </a:pPr>
            <a:r>
              <a:rPr lang="en-US" sz="3200" b="1" i="0" dirty="0">
                <a:effectLst/>
                <a:latin typeface="Helvetica" pitchFamily="2" charset="0"/>
              </a:rPr>
              <a:t>Spontaneous discharge of pus or blood via the external opening may be apparent or expressible on digital rectal examination.</a:t>
            </a:r>
          </a:p>
          <a:p>
            <a:pPr algn="just">
              <a:buFont typeface="Wingdings" pitchFamily="2" charset="2"/>
              <a:buChar char="Ø֜䀈Ґ䀈"/>
            </a:pPr>
            <a:r>
              <a:rPr lang="en-US" sz="3200" b="1" i="0" dirty="0">
                <a:effectLst/>
                <a:latin typeface="Helvetica" pitchFamily="2" charset="0"/>
              </a:rPr>
              <a:t>Digital rectal examination (DRE) may reveal a fibrous tract or cord beneath the skin. </a:t>
            </a:r>
          </a:p>
          <a:p>
            <a:pPr algn="just">
              <a:buFont typeface="Wingdings" pitchFamily="2" charset="2"/>
              <a:buChar char="Ø֜䀈Ґ䀈"/>
            </a:pPr>
            <a:r>
              <a:rPr lang="en-US" sz="3200" b="1" i="0" dirty="0">
                <a:effectLst/>
                <a:latin typeface="Helvetica" pitchFamily="2" charset="0"/>
              </a:rPr>
              <a:t>Lateral or posterior induration suggests deep </a:t>
            </a:r>
            <a:r>
              <a:rPr lang="en-US" sz="3200" b="1" i="0" dirty="0" err="1">
                <a:effectLst/>
                <a:latin typeface="Helvetica" pitchFamily="2" charset="0"/>
              </a:rPr>
              <a:t>postanal</a:t>
            </a:r>
            <a:r>
              <a:rPr lang="en-US" sz="3200" b="1" i="0" dirty="0">
                <a:effectLst/>
                <a:latin typeface="Helvetica" pitchFamily="2" charset="0"/>
              </a:rPr>
              <a:t> or </a:t>
            </a:r>
            <a:r>
              <a:rPr lang="en-US" sz="3200" b="1" i="0" dirty="0" err="1">
                <a:effectLst/>
                <a:latin typeface="Helvetica" pitchFamily="2" charset="0"/>
              </a:rPr>
              <a:t>ischiorectal</a:t>
            </a:r>
            <a:r>
              <a:rPr lang="en-US" sz="3200" b="1" i="0" dirty="0">
                <a:effectLst/>
                <a:latin typeface="Helvetica" pitchFamily="2" charset="0"/>
              </a:rPr>
              <a:t> extension.</a:t>
            </a:r>
            <a:endParaRPr lang="en-US" sz="3200" b="1" dirty="0">
              <a:effectLst/>
            </a:endParaRPr>
          </a:p>
          <a:p>
            <a:pPr algn="just">
              <a:buFont typeface="Wingdings" pitchFamily="2" charset="2"/>
              <a:buChar char="Ø֜䀈Ґ䀈"/>
            </a:pPr>
            <a:endParaRPr lang="en-US" sz="3200" b="1" dirty="0">
              <a:effectLst/>
            </a:endParaRPr>
          </a:p>
          <a:p>
            <a:pPr>
              <a:buFont typeface="Wingdings" pitchFamily="2" charset="2"/>
              <a:buChar char="§֜䀈Ґ䀈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97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616A-725D-2148-8699-A05415ADF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105"/>
            <a:ext cx="10515600" cy="71855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Investigations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35C3C4-F1F1-FB4F-81AA-6B095C167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02632"/>
            <a:ext cx="10515600" cy="559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49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C825CC-F6E2-AC4B-BEF1-7CB6E969A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33947"/>
            <a:ext cx="10226841" cy="6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85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522A0A-A840-5C4D-BF91-DE94A2863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9" y="736600"/>
            <a:ext cx="5080001" cy="59810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3F27EFA-4B00-CE4C-B759-0A36815B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263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MRI &amp; </a:t>
            </a:r>
            <a:r>
              <a:rPr lang="en-US" b="1" dirty="0" err="1">
                <a:solidFill>
                  <a:schemeClr val="accent1"/>
                </a:solidFill>
              </a:rPr>
              <a:t>Endorectal</a:t>
            </a:r>
            <a:r>
              <a:rPr lang="en-US" b="1" dirty="0">
                <a:solidFill>
                  <a:schemeClr val="accent1"/>
                </a:solidFill>
              </a:rPr>
              <a:t> ultrasound of anal fistula </a:t>
            </a:r>
          </a:p>
        </p:txBody>
      </p:sp>
    </p:spTree>
    <p:extLst>
      <p:ext uri="{BB962C8B-B14F-4D97-AF65-F5344CB8AC3E}">
        <p14:creationId xmlns:p14="http://schemas.microsoft.com/office/powerpoint/2010/main" val="1712782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8E7C-8662-7C46-AAEB-590BDE49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237"/>
            <a:ext cx="10515600" cy="88565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Treatment</a:t>
            </a:r>
            <a:r>
              <a:rPr lang="en-US" dirty="0"/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BECD22-640E-AF4A-B011-A7B4A0A3D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53290"/>
            <a:ext cx="10515600" cy="52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78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F464-D225-CF44-B519-16ED0DFD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395"/>
            <a:ext cx="10515600" cy="5848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D1454-6060-B343-8184-A72B86B7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84" y="735264"/>
            <a:ext cx="11296316" cy="59489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斜䀙撐䀙"/>
            </a:pPr>
            <a:r>
              <a:rPr lang="en-US" sz="3200" b="1" dirty="0" err="1"/>
              <a:t>Fistulotomy</a:t>
            </a:r>
            <a:endParaRPr lang="en-US" sz="3200" b="1" dirty="0"/>
          </a:p>
          <a:p>
            <a:pPr>
              <a:buFont typeface="Wingdings" pitchFamily="2" charset="2"/>
              <a:buChar char="§斜䀙撐䀙"/>
            </a:pPr>
            <a:r>
              <a:rPr lang="en-US" sz="3200" b="1" dirty="0" err="1"/>
              <a:t>Fistuloectomy</a:t>
            </a:r>
            <a:r>
              <a:rPr lang="en-US" sz="3200" b="1" dirty="0"/>
              <a:t>.</a:t>
            </a:r>
          </a:p>
          <a:p>
            <a:pPr>
              <a:buFont typeface="Wingdings" pitchFamily="2" charset="2"/>
              <a:buChar char="§斜䀙撐䀙"/>
            </a:pPr>
            <a:r>
              <a:rPr lang="en-US" sz="3200" b="1" dirty="0"/>
              <a:t>Seton technique. ( loose seton and cutting seton)</a:t>
            </a:r>
          </a:p>
          <a:p>
            <a:pPr>
              <a:buFont typeface="Wingdings" pitchFamily="2" charset="2"/>
              <a:buChar char="§斜䀙撐䀙"/>
            </a:pPr>
            <a:r>
              <a:rPr lang="en-US" sz="3200" b="1" dirty="0"/>
              <a:t>Anal fistula plug.</a:t>
            </a:r>
          </a:p>
          <a:p>
            <a:pPr>
              <a:buFont typeface="Wingdings" pitchFamily="2" charset="2"/>
              <a:buChar char="§斜䀙撐䀙"/>
            </a:pPr>
            <a:r>
              <a:rPr lang="en-US" sz="3200" b="1" dirty="0"/>
              <a:t>Fibrin glue.</a:t>
            </a:r>
          </a:p>
          <a:p>
            <a:pPr>
              <a:buFont typeface="Wingdings" pitchFamily="2" charset="2"/>
              <a:buChar char="§斜䀙撐䀙"/>
            </a:pPr>
            <a:r>
              <a:rPr lang="en-US" sz="3200" b="1" dirty="0" err="1"/>
              <a:t>Ano-rectal</a:t>
            </a:r>
            <a:r>
              <a:rPr lang="en-US" sz="3200" b="1" dirty="0"/>
              <a:t> advancement flap.</a:t>
            </a:r>
          </a:p>
          <a:p>
            <a:pPr>
              <a:buFont typeface="Wingdings" pitchFamily="2" charset="2"/>
              <a:buChar char="§斜䀙撐䀙"/>
            </a:pPr>
            <a:r>
              <a:rPr lang="en-US" sz="3200" b="1" dirty="0"/>
              <a:t>Ligation of </a:t>
            </a:r>
            <a:r>
              <a:rPr lang="en-US" sz="3200" b="1" dirty="0" err="1"/>
              <a:t>intersphincteric</a:t>
            </a:r>
            <a:r>
              <a:rPr lang="en-US" sz="3200" b="1" dirty="0"/>
              <a:t> fistula tract (LIFT procedure)</a:t>
            </a:r>
          </a:p>
          <a:p>
            <a:pPr>
              <a:buFont typeface="Wingdings" pitchFamily="2" charset="2"/>
              <a:buChar char="§斜䀙撐䀙"/>
            </a:pPr>
            <a:r>
              <a:rPr lang="en-US" sz="3200" b="1" dirty="0"/>
              <a:t>Video assisted anal fistula treatment.</a:t>
            </a:r>
          </a:p>
          <a:p>
            <a:pPr>
              <a:buFont typeface="Wingdings" pitchFamily="2" charset="2"/>
              <a:buChar char="§斜䀙撐䀙"/>
            </a:pPr>
            <a:r>
              <a:rPr lang="en-US" sz="3200" b="1" dirty="0"/>
              <a:t>Fistula laser closure ( FiLaC)</a:t>
            </a:r>
          </a:p>
          <a:p>
            <a:pPr>
              <a:buFont typeface="Wingdings" pitchFamily="2" charset="2"/>
              <a:buChar char="§斜䀙撐䀙"/>
            </a:pPr>
            <a:r>
              <a:rPr lang="en-US" sz="3200" b="1" dirty="0"/>
              <a:t>Diverting stoma.</a:t>
            </a:r>
          </a:p>
        </p:txBody>
      </p:sp>
    </p:spTree>
    <p:extLst>
      <p:ext uri="{BB962C8B-B14F-4D97-AF65-F5344CB8AC3E}">
        <p14:creationId xmlns:p14="http://schemas.microsoft.com/office/powerpoint/2010/main" val="3879097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4D5E40-5279-1240-AFF5-AD79E3EC4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447" y="250658"/>
            <a:ext cx="9825790" cy="63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8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C975-5EC5-964E-BAAA-DF7AA66F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974"/>
            <a:ext cx="10515600" cy="80210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Etiology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0534-9618-B54A-9D71-CF77204A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95" y="919078"/>
            <a:ext cx="11363157" cy="556460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ꖜ䀩꒐䀩"/>
            </a:pPr>
            <a:r>
              <a:rPr lang="en-US" b="1" i="0" dirty="0">
                <a:effectLst/>
                <a:latin typeface="+mj-lt"/>
              </a:rPr>
              <a:t>Both aerobic and anaerobic bacteria have been found to be responsible for abscess formation.</a:t>
            </a:r>
            <a:endParaRPr lang="en-US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§ꖜ䀩꒐䀩"/>
            </a:pPr>
            <a:r>
              <a:rPr lang="en-US" b="1" i="0" dirty="0">
                <a:effectLst/>
                <a:latin typeface="+mj-lt"/>
              </a:rPr>
              <a:t>The aerobes most commonly implicated are Staphylococcus aureus, Streptococcus, and </a:t>
            </a:r>
            <a:r>
              <a:rPr lang="en-US" b="1" i="0" dirty="0" err="1">
                <a:effectLst/>
                <a:latin typeface="+mj-lt"/>
              </a:rPr>
              <a:t>Escherichia</a:t>
            </a:r>
            <a:r>
              <a:rPr lang="en-US" b="1" i="0" dirty="0">
                <a:effectLst/>
                <a:latin typeface="+mj-lt"/>
              </a:rPr>
              <a:t> coli</a:t>
            </a:r>
            <a:endParaRPr lang="en-US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§ꖜ䀩꒐䀩"/>
            </a:pPr>
            <a:r>
              <a:rPr lang="en-US" b="1" i="0" dirty="0">
                <a:effectLst/>
                <a:latin typeface="+mj-lt"/>
              </a:rPr>
              <a:t>The anaerobes most commonly implicated are </a:t>
            </a:r>
            <a:r>
              <a:rPr lang="en-US" b="1" i="0" dirty="0" err="1">
                <a:effectLst/>
                <a:latin typeface="+mj-lt"/>
              </a:rPr>
              <a:t>Bacteroides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fragilis</a:t>
            </a:r>
            <a:r>
              <a:rPr lang="en-US" b="1" i="0" dirty="0">
                <a:effectLst/>
                <a:latin typeface="+mj-lt"/>
              </a:rPr>
              <a:t>, </a:t>
            </a:r>
            <a:r>
              <a:rPr lang="en-US" b="1" i="0" dirty="0" err="1">
                <a:effectLst/>
                <a:latin typeface="+mj-lt"/>
              </a:rPr>
              <a:t>Peptostreptococcus</a:t>
            </a:r>
            <a:r>
              <a:rPr lang="en-US" b="1" i="0" dirty="0">
                <a:effectLst/>
                <a:latin typeface="+mj-lt"/>
              </a:rPr>
              <a:t>,</a:t>
            </a:r>
            <a:endParaRPr lang="en-US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§ꖜ䀩꒐䀩"/>
            </a:pPr>
            <a:r>
              <a:rPr lang="en-US" b="1" i="0" dirty="0">
                <a:effectLst/>
                <a:latin typeface="+mj-lt"/>
              </a:rPr>
              <a:t>Approximately 10% of anorectal abscesses may be caused by reasons other than anal gland infection, including Crohn disease, trauma, immunodeficiency resulting from HIV infection or malignancy (both hematologic and anorectal cancer), tuberculosis, </a:t>
            </a:r>
            <a:r>
              <a:rPr lang="en-US" b="1" i="0" dirty="0" err="1">
                <a:effectLst/>
                <a:latin typeface="+mj-lt"/>
              </a:rPr>
              <a:t>hidradenitis</a:t>
            </a:r>
            <a:r>
              <a:rPr lang="en-US" b="1" i="0" dirty="0">
                <a:effectLst/>
                <a:latin typeface="+mj-lt"/>
              </a:rPr>
              <a:t> </a:t>
            </a:r>
            <a:r>
              <a:rPr lang="en-US" b="1" i="0" dirty="0" err="1">
                <a:effectLst/>
                <a:latin typeface="+mj-lt"/>
              </a:rPr>
              <a:t>suppurativa</a:t>
            </a:r>
            <a:r>
              <a:rPr lang="en-US" b="1" i="0" dirty="0">
                <a:effectLst/>
                <a:latin typeface="+mj-lt"/>
              </a:rPr>
              <a:t>, sexually transmitted diseases, radiation therapy, foreign bodies, perforated diverticular disease, inflammatory bowel disease, or appendicitis (a rare cause of </a:t>
            </a:r>
            <a:r>
              <a:rPr lang="en-US" b="1" i="0" dirty="0" err="1">
                <a:effectLst/>
                <a:latin typeface="+mj-lt"/>
              </a:rPr>
              <a:t>supralevator</a:t>
            </a:r>
            <a:r>
              <a:rPr lang="en-US" b="1" i="0" dirty="0">
                <a:effectLst/>
                <a:latin typeface="+mj-lt"/>
              </a:rPr>
              <a:t> abscesses)</a:t>
            </a:r>
            <a:endParaRPr lang="en-US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§ꖜ䀩꒐䀩"/>
            </a:pP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032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B75075-707C-494E-A008-D00B87F68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233948"/>
            <a:ext cx="8642350" cy="64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20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806615-192A-9341-A4D9-EF5AE1CBC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158" y="200526"/>
            <a:ext cx="9921875" cy="643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82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31FC6E-FDFD-D746-ACB0-ADAC434EE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32" y="384342"/>
            <a:ext cx="8973551" cy="62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64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88F58E-758A-5340-A36C-0768A0C55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58" y="417763"/>
            <a:ext cx="10093158" cy="61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671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9AB71A-5590-1F49-92FF-21BA16EB8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651712"/>
            <a:ext cx="8555790" cy="5681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9FC25C-1169-024A-8399-EF8EEF420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105" y="1476375"/>
            <a:ext cx="2757236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6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7F1F59-797A-B645-872C-B68C0C2D3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12" y="300788"/>
            <a:ext cx="8171446" cy="63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22BD5B-11F4-7C41-847A-4C68E2FB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238"/>
            <a:ext cx="10515600" cy="75197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High level anal fistula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1932C3-6736-2C43-86AD-4D0E61ADD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69211"/>
            <a:ext cx="10842458" cy="56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3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6BEB6-C603-504B-B007-03160BB1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105"/>
            <a:ext cx="10515600" cy="852237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Treatment of high level anal fistula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C3867B-2368-DB40-A665-B7E74A5FE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05" y="1186447"/>
            <a:ext cx="11062369" cy="53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4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AB9E-6158-8B4D-B48E-6C4373B0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84"/>
            <a:ext cx="10515600" cy="78539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Types of </a:t>
            </a:r>
            <a:r>
              <a:rPr lang="en-US" b="1" dirty="0" err="1">
                <a:solidFill>
                  <a:schemeClr val="accent1"/>
                </a:solidFill>
              </a:rPr>
              <a:t>ano-rectal</a:t>
            </a:r>
            <a:r>
              <a:rPr lang="en-US" b="1" dirty="0">
                <a:solidFill>
                  <a:schemeClr val="accent1"/>
                </a:solidFill>
              </a:rPr>
              <a:t> abscess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D456-1DD5-EC4A-95BD-B4A50E282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47" y="1052763"/>
            <a:ext cx="11162631" cy="5464342"/>
          </a:xfrm>
        </p:spPr>
        <p:txBody>
          <a:bodyPr/>
          <a:lstStyle/>
          <a:p>
            <a:pPr algn="just">
              <a:buFont typeface="Wingdings" pitchFamily="2" charset="2"/>
              <a:buChar char="§薜䀡蒐䀡"/>
            </a:pPr>
            <a:r>
              <a:rPr lang="en-US" sz="3600" b="1" i="0" dirty="0">
                <a:effectLst/>
                <a:latin typeface="+mj-lt"/>
              </a:rPr>
              <a:t>The classic locations of anorectal abscesses, listed in order of decreasing frequency, are as follows:</a:t>
            </a:r>
            <a:endParaRPr lang="en-US" sz="3600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Ø薜䀡蒐䀡"/>
            </a:pPr>
            <a:r>
              <a:rPr lang="en-US" sz="3600" b="1" i="0" dirty="0">
                <a:effectLst/>
                <a:latin typeface="+mj-lt"/>
              </a:rPr>
              <a:t>Perianal (60%)</a:t>
            </a:r>
            <a:endParaRPr lang="en-US" sz="3600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Ø薜䀡蒐䀡"/>
            </a:pPr>
            <a:r>
              <a:rPr lang="en-US" sz="3600" b="1" i="0" dirty="0" err="1">
                <a:effectLst/>
                <a:latin typeface="+mj-lt"/>
              </a:rPr>
              <a:t>Ischiorectal</a:t>
            </a:r>
            <a:r>
              <a:rPr lang="en-US" sz="3600" b="1" i="0" dirty="0">
                <a:effectLst/>
                <a:latin typeface="+mj-lt"/>
              </a:rPr>
              <a:t> (</a:t>
            </a:r>
            <a:r>
              <a:rPr lang="en-US" sz="3600" b="1" dirty="0">
                <a:latin typeface="+mj-lt"/>
              </a:rPr>
              <a:t>30</a:t>
            </a:r>
            <a:r>
              <a:rPr lang="en-US" sz="3600" b="1" i="0" dirty="0">
                <a:effectLst/>
                <a:latin typeface="+mj-lt"/>
              </a:rPr>
              <a:t>%)</a:t>
            </a:r>
            <a:endParaRPr lang="en-US" sz="3600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Ø薜䀡蒐䀡"/>
            </a:pPr>
            <a:r>
              <a:rPr lang="en-US" sz="3600" b="1" i="0" dirty="0" err="1">
                <a:effectLst/>
                <a:latin typeface="+mj-lt"/>
              </a:rPr>
              <a:t>Intersphincteric</a:t>
            </a:r>
            <a:r>
              <a:rPr lang="en-US" sz="3600" b="1" i="0" dirty="0">
                <a:effectLst/>
                <a:latin typeface="+mj-lt"/>
              </a:rPr>
              <a:t> (5%)</a:t>
            </a:r>
            <a:endParaRPr lang="en-US" sz="3600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Ø薜䀡蒐䀡"/>
            </a:pPr>
            <a:r>
              <a:rPr lang="en-US" sz="3600" b="1" i="0" dirty="0" err="1">
                <a:effectLst/>
                <a:latin typeface="+mj-lt"/>
              </a:rPr>
              <a:t>Supralevator</a:t>
            </a:r>
            <a:r>
              <a:rPr lang="en-US" sz="3600" b="1" i="0" dirty="0">
                <a:effectLst/>
                <a:latin typeface="+mj-lt"/>
              </a:rPr>
              <a:t> (4%)</a:t>
            </a:r>
            <a:endParaRPr lang="en-US" sz="3600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Ø薜䀡蒐䀡"/>
            </a:pPr>
            <a:r>
              <a:rPr lang="en-US" sz="3600" b="1" i="0" dirty="0">
                <a:effectLst/>
                <a:latin typeface="+mj-lt"/>
              </a:rPr>
              <a:t>Submucosal (1%)</a:t>
            </a:r>
            <a:endParaRPr lang="en-US" sz="3600" b="1" dirty="0">
              <a:effectLst/>
              <a:latin typeface="+mj-lt"/>
            </a:endParaRPr>
          </a:p>
          <a:p>
            <a:pPr>
              <a:buFont typeface="Wingdings" pitchFamily="2" charset="2"/>
              <a:buChar char="Ø薜䀡蒐䀡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0228FF-38CE-AA43-94BB-9AEB66D0D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9" y="518026"/>
            <a:ext cx="11379869" cy="59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E20193-A227-2F40-87FF-DF53FB230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25" y="0"/>
            <a:ext cx="9207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6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34D7-5896-A14E-A36B-4965BB4A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105"/>
            <a:ext cx="10515600" cy="71855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Clinical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8EDD7-70AE-F040-A96F-F56F8AE11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94" y="885658"/>
            <a:ext cx="11496843" cy="561473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斜䀙撐䀙"/>
            </a:pPr>
            <a:r>
              <a:rPr lang="en-US" sz="4300" dirty="0">
                <a:solidFill>
                  <a:srgbClr val="C00000"/>
                </a:solidFill>
              </a:rPr>
              <a:t> </a:t>
            </a:r>
            <a:r>
              <a:rPr lang="en-US" sz="4300" b="1" dirty="0">
                <a:solidFill>
                  <a:srgbClr val="C00000"/>
                </a:solidFill>
              </a:rPr>
              <a:t>History</a:t>
            </a:r>
            <a:r>
              <a:rPr lang="en-US" sz="4000" dirty="0">
                <a:solidFill>
                  <a:srgbClr val="C00000"/>
                </a:solidFill>
              </a:rPr>
              <a:t>: 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600" b="1" i="0" dirty="0">
                <a:effectLst/>
                <a:latin typeface="+mj-lt"/>
              </a:rPr>
              <a:t>The clinical presentation correlates with the anatomic location of the abscess</a:t>
            </a:r>
            <a:endParaRPr lang="en-US" sz="3600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§薜䀡蒐䀡"/>
            </a:pPr>
            <a:r>
              <a:rPr lang="en-US" sz="3600" b="1" i="0" dirty="0">
                <a:effectLst/>
                <a:latin typeface="+mj-lt"/>
              </a:rPr>
              <a:t>Almost all </a:t>
            </a:r>
            <a:r>
              <a:rPr lang="en-US" sz="3600" b="1" i="0" dirty="0" err="1">
                <a:effectLst/>
                <a:latin typeface="+mj-lt"/>
              </a:rPr>
              <a:t>perirectal</a:t>
            </a:r>
            <a:r>
              <a:rPr lang="en-US" sz="3600" b="1" i="0" dirty="0">
                <a:effectLst/>
                <a:latin typeface="+mj-lt"/>
              </a:rPr>
              <a:t> abscesses are associated with </a:t>
            </a:r>
            <a:r>
              <a:rPr lang="en-US" sz="3600" b="1" i="0" dirty="0" err="1">
                <a:effectLst/>
                <a:latin typeface="+mj-lt"/>
              </a:rPr>
              <a:t>perirectal</a:t>
            </a:r>
            <a:r>
              <a:rPr lang="en-US" sz="3600" b="1" i="0" dirty="0">
                <a:effectLst/>
                <a:latin typeface="+mj-lt"/>
              </a:rPr>
              <a:t> pain .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sz="3600" b="1" i="0" dirty="0">
                <a:effectLst/>
                <a:latin typeface="+mj-lt"/>
              </a:rPr>
              <a:t>Patients with a perianal abscess typically complain of dull perianal discomfort and pruritus. </a:t>
            </a:r>
            <a:endParaRPr lang="en-US" sz="3600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§薜䀡蒐䀡"/>
            </a:pPr>
            <a:r>
              <a:rPr lang="en-US" sz="3600" b="1" i="0" dirty="0">
                <a:effectLst/>
                <a:latin typeface="+mj-lt"/>
              </a:rPr>
              <a:t>Those with an </a:t>
            </a:r>
            <a:r>
              <a:rPr lang="en-US" sz="3600" b="1" i="0" dirty="0" err="1">
                <a:effectLst/>
                <a:latin typeface="+mj-lt"/>
              </a:rPr>
              <a:t>ischiorectal</a:t>
            </a:r>
            <a:r>
              <a:rPr lang="en-US" sz="3600" b="1" i="0" dirty="0">
                <a:effectLst/>
                <a:latin typeface="+mj-lt"/>
              </a:rPr>
              <a:t> abscess often present with systemic fevers, chills, and severe </a:t>
            </a:r>
            <a:r>
              <a:rPr lang="en-US" sz="3600" b="1" i="0" dirty="0" err="1">
                <a:effectLst/>
                <a:latin typeface="+mj-lt"/>
              </a:rPr>
              <a:t>perirectal</a:t>
            </a:r>
            <a:r>
              <a:rPr lang="en-US" sz="3600" b="1" i="0" dirty="0">
                <a:effectLst/>
                <a:latin typeface="+mj-lt"/>
              </a:rPr>
              <a:t> pain and fullness </a:t>
            </a:r>
          </a:p>
          <a:p>
            <a:pPr algn="just"/>
            <a:r>
              <a:rPr lang="en-US" sz="3600" b="1" i="0" dirty="0">
                <a:effectLst/>
                <a:latin typeface="+mj-lt"/>
              </a:rPr>
              <a:t>As many as 50% of patients with </a:t>
            </a:r>
            <a:r>
              <a:rPr lang="en-US" sz="3600" b="1" i="0" dirty="0" err="1">
                <a:effectLst/>
                <a:latin typeface="+mj-lt"/>
              </a:rPr>
              <a:t>perirectal</a:t>
            </a:r>
            <a:r>
              <a:rPr lang="en-US" sz="3600" b="1" i="0" dirty="0">
                <a:effectLst/>
                <a:latin typeface="+mj-lt"/>
              </a:rPr>
              <a:t> abscesses may present with swelling around the rectum, and as many as one quarter may present with rectal or </a:t>
            </a:r>
            <a:r>
              <a:rPr lang="en-US" sz="3600" b="1" i="0" dirty="0" err="1">
                <a:effectLst/>
                <a:latin typeface="+mj-lt"/>
              </a:rPr>
              <a:t>perirectal</a:t>
            </a:r>
            <a:r>
              <a:rPr lang="en-US" sz="3600" b="1" i="0" dirty="0">
                <a:effectLst/>
                <a:latin typeface="+mj-lt"/>
              </a:rPr>
              <a:t> drainage that may be bloody, purulent, or mucoid.</a:t>
            </a:r>
            <a:endParaRPr lang="en-US" sz="3600" b="1" dirty="0">
              <a:effectLst/>
              <a:latin typeface="+mj-lt"/>
            </a:endParaRPr>
          </a:p>
          <a:p>
            <a:pPr>
              <a:buFont typeface="Wingdings" pitchFamily="2" charset="2"/>
              <a:buChar char="§薜䀡蒐䀡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3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DD84-C598-0042-BFAB-7FF4EFA0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83" y="167104"/>
            <a:ext cx="10515600" cy="7519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Clinical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600E7-7F0C-3C4F-A3A0-370A219A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05" y="1203158"/>
            <a:ext cx="11363157" cy="52136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斜䀙撐䀙"/>
            </a:pPr>
            <a:r>
              <a:rPr lang="en-US" sz="3200" b="1" i="0" dirty="0">
                <a:solidFill>
                  <a:srgbClr val="C00000"/>
                </a:solidFill>
                <a:effectLst/>
                <a:latin typeface="Helvetica" pitchFamily="2" charset="0"/>
              </a:rPr>
              <a:t>Physical examination</a:t>
            </a:r>
          </a:p>
          <a:p>
            <a:pPr algn="just">
              <a:buFont typeface="Wingdings" pitchFamily="2" charset="2"/>
              <a:buChar char="§薜䀡蒐䀡"/>
            </a:pPr>
            <a:r>
              <a:rPr lang="en-US" b="1" i="0" dirty="0">
                <a:effectLst/>
                <a:latin typeface="+mj-lt"/>
              </a:rPr>
              <a:t>Patients with anorectal abscesses usually have normal vital signs on initial evaluation, with only 21% reporting fevers or chills. </a:t>
            </a:r>
            <a:endParaRPr lang="en-US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§薜䀡蒐䀡"/>
            </a:pPr>
            <a:r>
              <a:rPr lang="en-US" b="1" i="0" dirty="0">
                <a:effectLst/>
                <a:latin typeface="+mj-lt"/>
              </a:rPr>
              <a:t>Physical examination demonstrates a small, erythematous, well-defined, fluctuant, subcutaneous mass near the anal orifice.</a:t>
            </a:r>
            <a:endParaRPr lang="en-US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§薜䀡蒐䀡"/>
            </a:pPr>
            <a:r>
              <a:rPr lang="en-US" b="1" i="0" dirty="0">
                <a:effectLst/>
                <a:latin typeface="+mj-lt"/>
              </a:rPr>
              <a:t>On digital rectal examination (DRE), a fluctuant, indurated mass may be encountered. </a:t>
            </a:r>
          </a:p>
          <a:p>
            <a:pPr algn="just">
              <a:buFont typeface="Wingdings" pitchFamily="2" charset="2"/>
              <a:buChar char="§薜䀡蒐䀡"/>
            </a:pPr>
            <a:endParaRPr lang="en-US" b="1" dirty="0">
              <a:latin typeface="+mj-lt"/>
            </a:endParaRPr>
          </a:p>
          <a:p>
            <a:pPr algn="just">
              <a:buFont typeface="Wingdings" pitchFamily="2" charset="2"/>
              <a:buChar char="§斜䀙撐䀙"/>
            </a:pPr>
            <a:r>
              <a:rPr lang="en-US" b="1" i="0" dirty="0">
                <a:effectLst/>
                <a:latin typeface="+mj-lt"/>
              </a:rPr>
              <a:t>Patients with an </a:t>
            </a:r>
            <a:r>
              <a:rPr lang="en-US" b="1" i="0" dirty="0" err="1">
                <a:effectLst/>
                <a:latin typeface="+mj-lt"/>
              </a:rPr>
              <a:t>intersphincteric</a:t>
            </a:r>
            <a:r>
              <a:rPr lang="en-US" b="1" i="0" dirty="0">
                <a:effectLst/>
                <a:latin typeface="+mj-lt"/>
              </a:rPr>
              <a:t> abscess present with rectal pain and exhibit localized tenderness on DRE. Physical examination may fail to identify an </a:t>
            </a:r>
            <a:r>
              <a:rPr lang="en-US" b="1" i="0" dirty="0" err="1">
                <a:effectLst/>
                <a:latin typeface="+mj-lt"/>
              </a:rPr>
              <a:t>intersphincteric</a:t>
            </a:r>
            <a:r>
              <a:rPr lang="en-US" b="1" i="0" dirty="0">
                <a:effectLst/>
                <a:latin typeface="+mj-lt"/>
              </a:rPr>
              <a:t> abscess.</a:t>
            </a:r>
            <a:endParaRPr lang="en-US" b="1" dirty="0">
              <a:effectLst/>
              <a:latin typeface="+mj-lt"/>
            </a:endParaRPr>
          </a:p>
          <a:p>
            <a:pPr algn="just">
              <a:buFont typeface="Wingdings" pitchFamily="2" charset="2"/>
              <a:buChar char="§薜䀡蒐䀡"/>
            </a:pPr>
            <a:r>
              <a:rPr lang="en-US" b="1" i="0" dirty="0">
                <a:effectLst/>
                <a:latin typeface="+mj-lt"/>
              </a:rPr>
              <a:t>Digital examination with anesthesia can be helpful in certain cases, because patient discomfort can significantly limit physical assessment.</a:t>
            </a:r>
            <a:endParaRPr lang="en-US" b="1" dirty="0">
              <a:effectLst/>
              <a:latin typeface="+mj-lt"/>
            </a:endParaRPr>
          </a:p>
          <a:p>
            <a:pPr>
              <a:buFont typeface="Wingdings" pitchFamily="2" charset="2"/>
              <a:buChar char="§薜䀡蒐䀡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44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Ano-rectal Abscesses&amp; Fistulas</vt:lpstr>
      <vt:lpstr>Pathophysiology </vt:lpstr>
      <vt:lpstr>Incidence</vt:lpstr>
      <vt:lpstr>Etiology </vt:lpstr>
      <vt:lpstr>Types of ano-rectal abscess</vt:lpstr>
      <vt:lpstr>PowerPoint Presentation</vt:lpstr>
      <vt:lpstr>PowerPoint Presentation</vt:lpstr>
      <vt:lpstr>Clinical presentation </vt:lpstr>
      <vt:lpstr>Clinical presentation </vt:lpstr>
      <vt:lpstr>Perianal abscess (60%)</vt:lpstr>
      <vt:lpstr>Ischiorectal abscess (30%)</vt:lpstr>
      <vt:lpstr>Ischiorectal fossa</vt:lpstr>
      <vt:lpstr>Ischiorectal abscess</vt:lpstr>
      <vt:lpstr>Cruciate incision and deroofing </vt:lpstr>
      <vt:lpstr>Submucous abscess.(5%)</vt:lpstr>
      <vt:lpstr> Pelvirectal abscess. (5%) </vt:lpstr>
      <vt:lpstr>Complications of anorectal abscess</vt:lpstr>
      <vt:lpstr>PowerPoint Presentation</vt:lpstr>
      <vt:lpstr>Fistula in Ano</vt:lpstr>
      <vt:lpstr>Fistula in ano</vt:lpstr>
      <vt:lpstr>Classifications</vt:lpstr>
      <vt:lpstr>PowerPoint Presentation</vt:lpstr>
      <vt:lpstr>Parks classification </vt:lpstr>
      <vt:lpstr>Park’s classification </vt:lpstr>
      <vt:lpstr>PowerPoint Presentation</vt:lpstr>
      <vt:lpstr>PowerPoint Presentation</vt:lpstr>
      <vt:lpstr>PowerPoint Presentation</vt:lpstr>
      <vt:lpstr>Goodsall’s rule</vt:lpstr>
      <vt:lpstr>PowerPoint Presentation</vt:lpstr>
      <vt:lpstr>PowerPoint Presentation</vt:lpstr>
      <vt:lpstr>PowerPoint Presentation</vt:lpstr>
      <vt:lpstr>Clinical features</vt:lpstr>
      <vt:lpstr>Clinical features</vt:lpstr>
      <vt:lpstr>Investigations</vt:lpstr>
      <vt:lpstr>PowerPoint Presentation</vt:lpstr>
      <vt:lpstr>MRI &amp; Endorectal ultrasound of anal fistula </vt:lpstr>
      <vt:lpstr>Treatment </vt:lpstr>
      <vt:lpstr>Treatment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level anal fistula</vt:lpstr>
      <vt:lpstr>Treatment of high level anal fistula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Ano-rectal Abscesses</dc:title>
  <cp:revision>14</cp:revision>
  <dcterms:modified xsi:type="dcterms:W3CDTF">2019-03-06T06:37:26Z</dcterms:modified>
</cp:coreProperties>
</file>